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906000" cy="6858000" type="A4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64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612239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итульный слайд"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0800000" flipH="1">
            <a:off x="-465671" y="-51473"/>
            <a:ext cx="12375016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900" spc="-36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900" spc="-36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sz="1000" b="1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 b="1" spc="-59">
                <a:solidFill>
                  <a:srgbClr val="054D7E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" b="1" spc="-59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sz="2000" b="1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sz="2000" b="1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9pPr>
    </p:bodyStyle>
    <p:otherStyle>
      <a:lvl1pPr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Название сервиса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258559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z="1500" spc="-59">
                <a:latin typeface="Helvetica Light"/>
                <a:ea typeface="Helvetica Light"/>
                <a:cs typeface="Helvetica Light"/>
                <a:sym typeface="Helvetica Light"/>
              </a:rPr>
              <a:t>Модель управления проектом*</a:t>
            </a:r>
          </a:p>
        </p:txBody>
      </p:sp>
      <p:sp>
        <p:nvSpPr>
          <p:cNvPr id="21" name="Shape 21"/>
          <p:cNvSpPr/>
          <p:nvPr/>
        </p:nvSpPr>
        <p:spPr>
          <a:xfrm>
            <a:off x="7302334" y="6417063"/>
            <a:ext cx="254990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1000">
                <a:latin typeface="Helvetica Light"/>
                <a:ea typeface="Helvetica Light"/>
                <a:cs typeface="Helvetica Light"/>
                <a:sym typeface="Helvetica Light"/>
              </a:rPr>
              <a:t>* После закрытия инвестиционной сделки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048036" y="2622201"/>
            <a:ext cx="4076489" cy="1450125"/>
            <a:chOff x="0" y="0"/>
            <a:chExt cx="4076487" cy="1450123"/>
          </a:xfrm>
        </p:grpSpPr>
        <p:sp>
          <p:nvSpPr>
            <p:cNvPr id="22" name="Shape 22"/>
            <p:cNvSpPr/>
            <p:nvPr/>
          </p:nvSpPr>
          <p:spPr>
            <a:xfrm>
              <a:off x="0" y="327780"/>
              <a:ext cx="27534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400" b="1" spc="-96">
                  <a:solidFill>
                    <a:srgbClr val="054D7E"/>
                  </a:solidFill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2400" b="1" spc="-96">
                  <a:solidFill>
                    <a:srgbClr val="054D7E"/>
                  </a:solidFill>
                </a:rPr>
                <a:t>Логотип компании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1939367" y="628978"/>
              <a:ext cx="75702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слоган</a:t>
              </a:r>
            </a:p>
          </p:txBody>
        </p:sp>
        <p:sp>
          <p:nvSpPr>
            <p:cNvPr id="24" name="Shape 24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2700000">
              <a:off x="3242699" y="-191604"/>
              <a:ext cx="217454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x="600595" y="6417063"/>
            <a:ext cx="75311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z="1000" spc="-39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000" spc="-39"/>
              <a:t>Город, 2014</a:t>
            </a:r>
          </a:p>
        </p:txBody>
      </p:sp>
      <p:pic>
        <p:nvPicPr>
          <p:cNvPr id="28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2</a:t>
            </a:fld>
            <a:endParaRPr sz="1000" b="1"/>
          </a:p>
        </p:txBody>
      </p:sp>
      <p:sp>
        <p:nvSpPr>
          <p:cNvPr id="31" name="Shape 31"/>
          <p:cNvSpPr/>
          <p:nvPr/>
        </p:nvSpPr>
        <p:spPr>
          <a:xfrm rot="10800000">
            <a:off x="1185943" y="2543634"/>
            <a:ext cx="1955801" cy="866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7" extrusionOk="0">
                <a:moveTo>
                  <a:pt x="16219" y="0"/>
                </a:moveTo>
                <a:cubicBezTo>
                  <a:pt x="14740" y="3341"/>
                  <a:pt x="12488" y="5537"/>
                  <a:pt x="10622" y="5599"/>
                </a:cubicBezTo>
                <a:cubicBezTo>
                  <a:pt x="8757" y="5661"/>
                  <a:pt x="6503" y="3718"/>
                  <a:pt x="5024" y="377"/>
                </a:cubicBezTo>
                <a:lnTo>
                  <a:pt x="0" y="11494"/>
                </a:lnTo>
                <a:cubicBezTo>
                  <a:pt x="2807" y="17832"/>
                  <a:pt x="7022" y="21600"/>
                  <a:pt x="10622" y="21399"/>
                </a:cubicBezTo>
                <a:cubicBezTo>
                  <a:pt x="14222" y="21198"/>
                  <a:pt x="18793" y="16617"/>
                  <a:pt x="21600" y="10279"/>
                </a:cubicBezTo>
                <a:lnTo>
                  <a:pt x="16219" y="0"/>
                </a:lnTo>
                <a:close/>
              </a:path>
            </a:pathLst>
          </a:custGeom>
          <a:solidFill>
            <a:srgbClr val="4B3BE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05999"/>
              </a:lnSpc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 32"/>
          <p:cNvSpPr/>
          <p:nvPr/>
        </p:nvSpPr>
        <p:spPr>
          <a:xfrm rot="5183123" flipH="1">
            <a:off x="296096" y="3526431"/>
            <a:ext cx="1921123" cy="852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2" y="0"/>
                </a:moveTo>
                <a:cubicBezTo>
                  <a:pt x="14987" y="3433"/>
                  <a:pt x="12938" y="5362"/>
                  <a:pt x="10801" y="5365"/>
                </a:cubicBezTo>
                <a:cubicBezTo>
                  <a:pt x="8662" y="5365"/>
                  <a:pt x="6613" y="3433"/>
                  <a:pt x="5108" y="0"/>
                </a:cubicBezTo>
                <a:lnTo>
                  <a:pt x="0" y="11423"/>
                </a:lnTo>
                <a:cubicBezTo>
                  <a:pt x="2854" y="17935"/>
                  <a:pt x="6744" y="21600"/>
                  <a:pt x="10801" y="21600"/>
                </a:cubicBezTo>
                <a:cubicBezTo>
                  <a:pt x="14856" y="21597"/>
                  <a:pt x="18746" y="17935"/>
                  <a:pt x="21600" y="11423"/>
                </a:cubicBezTo>
                <a:close/>
              </a:path>
            </a:pathLst>
          </a:custGeom>
          <a:solidFill>
            <a:srgbClr val="E79F3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3" name="Shape 33"/>
          <p:cNvSpPr/>
          <p:nvPr/>
        </p:nvSpPr>
        <p:spPr>
          <a:xfrm rot="15983123" flipH="1">
            <a:off x="2148567" y="3409283"/>
            <a:ext cx="1921123" cy="852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2" y="0"/>
                </a:moveTo>
                <a:cubicBezTo>
                  <a:pt x="14987" y="3433"/>
                  <a:pt x="12938" y="5362"/>
                  <a:pt x="10801" y="5365"/>
                </a:cubicBezTo>
                <a:cubicBezTo>
                  <a:pt x="8662" y="5365"/>
                  <a:pt x="6613" y="3433"/>
                  <a:pt x="5108" y="0"/>
                </a:cubicBezTo>
                <a:lnTo>
                  <a:pt x="0" y="11423"/>
                </a:lnTo>
                <a:cubicBezTo>
                  <a:pt x="2854" y="17935"/>
                  <a:pt x="6744" y="21600"/>
                  <a:pt x="10801" y="21600"/>
                </a:cubicBezTo>
                <a:cubicBezTo>
                  <a:pt x="14856" y="21597"/>
                  <a:pt x="18746" y="17935"/>
                  <a:pt x="21600" y="11423"/>
                </a:cubicBezTo>
                <a:close/>
              </a:path>
            </a:pathLst>
          </a:custGeom>
          <a:solidFill>
            <a:srgbClr val="FF4A8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Shape 34"/>
          <p:cNvSpPr/>
          <p:nvPr/>
        </p:nvSpPr>
        <p:spPr>
          <a:xfrm rot="21349731">
            <a:off x="1286187" y="4395285"/>
            <a:ext cx="1923378" cy="851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2" y="0"/>
                </a:moveTo>
                <a:cubicBezTo>
                  <a:pt x="14987" y="3433"/>
                  <a:pt x="12938" y="5362"/>
                  <a:pt x="10801" y="5365"/>
                </a:cubicBezTo>
                <a:cubicBezTo>
                  <a:pt x="8662" y="5365"/>
                  <a:pt x="6613" y="3433"/>
                  <a:pt x="5108" y="0"/>
                </a:cubicBezTo>
                <a:lnTo>
                  <a:pt x="0" y="11423"/>
                </a:lnTo>
                <a:cubicBezTo>
                  <a:pt x="2854" y="17935"/>
                  <a:pt x="6744" y="21600"/>
                  <a:pt x="10801" y="21600"/>
                </a:cubicBezTo>
                <a:cubicBezTo>
                  <a:pt x="14856" y="21597"/>
                  <a:pt x="18746" y="17935"/>
                  <a:pt x="21600" y="11423"/>
                </a:cubicBezTo>
                <a:close/>
              </a:path>
            </a:pathLst>
          </a:custGeom>
          <a:solidFill>
            <a:srgbClr val="3FFCE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" name="Shape 35"/>
          <p:cNvSpPr/>
          <p:nvPr/>
        </p:nvSpPr>
        <p:spPr>
          <a:xfrm rot="2466427">
            <a:off x="1147843" y="3007290"/>
            <a:ext cx="673101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E79F3A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" name="Shape 36"/>
          <p:cNvSpPr/>
          <p:nvPr/>
        </p:nvSpPr>
        <p:spPr>
          <a:xfrm rot="13266427" flipH="1">
            <a:off x="2552780" y="4524940"/>
            <a:ext cx="674689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FF4A88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18666425">
            <a:off x="1089105" y="4475727"/>
            <a:ext cx="676276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3FFCE5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7866426" flipH="1">
            <a:off x="2587706" y="3054914"/>
            <a:ext cx="685801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4B3BE8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 rot="16200000">
            <a:off x="677628" y="3811065"/>
            <a:ext cx="97141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FFFFFF"/>
                </a:solidFill>
              </a:rPr>
              <a:t>Аутсорсинг</a:t>
            </a:r>
          </a:p>
        </p:txBody>
      </p:sp>
      <p:sp>
        <p:nvSpPr>
          <p:cNvPr id="40" name="Shape 40"/>
          <p:cNvSpPr/>
          <p:nvPr/>
        </p:nvSpPr>
        <p:spPr>
          <a:xfrm>
            <a:off x="1818826" y="2725961"/>
            <a:ext cx="72813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FFFFFF"/>
                </a:solidFill>
              </a:rPr>
              <a:t>Фаундер</a:t>
            </a:r>
          </a:p>
        </p:txBody>
      </p:sp>
      <p:sp>
        <p:nvSpPr>
          <p:cNvPr id="41" name="Shape 41"/>
          <p:cNvSpPr/>
          <p:nvPr/>
        </p:nvSpPr>
        <p:spPr>
          <a:xfrm>
            <a:off x="1715499" y="4824184"/>
            <a:ext cx="96520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/>
            </a:lvl1pPr>
          </a:lstStyle>
          <a:p>
            <a:pPr lvl="0">
              <a:defRPr sz="1800" b="0" spc="0"/>
            </a:pPr>
            <a:r>
              <a:rPr sz="1200" b="1" spc="-48"/>
              <a:t>Сотрудники</a:t>
            </a:r>
          </a:p>
        </p:txBody>
      </p:sp>
      <p:sp>
        <p:nvSpPr>
          <p:cNvPr id="42" name="Shape 42"/>
          <p:cNvSpPr/>
          <p:nvPr/>
        </p:nvSpPr>
        <p:spPr>
          <a:xfrm rot="5400000">
            <a:off x="2681058" y="3848202"/>
            <a:ext cx="107526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FFFFFF"/>
                </a:solidFill>
              </a:rPr>
              <a:t>Кофаундеры</a:t>
            </a:r>
          </a:p>
        </p:txBody>
      </p:sp>
      <p:sp>
        <p:nvSpPr>
          <p:cNvPr id="43" name="Shape 43"/>
          <p:cNvSpPr/>
          <p:nvPr/>
        </p:nvSpPr>
        <p:spPr>
          <a:xfrm>
            <a:off x="6184509" y="2502709"/>
            <a:ext cx="2880001" cy="360001"/>
          </a:xfrm>
          <a:prstGeom prst="rect">
            <a:avLst/>
          </a:prstGeom>
          <a:ln w="25400">
            <a:solidFill>
              <a:srgbClr val="548DD4"/>
            </a:solidFill>
          </a:ln>
        </p:spPr>
        <p:txBody>
          <a:bodyPr lIns="0" tIns="0" rIns="0" bIns="0" anchor="ctr"/>
          <a:lstStyle/>
          <a:p>
            <a:pPr lvl="0" algn="ctr">
              <a:defRPr sz="1400"/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6184509" y="2529039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Прежняя команда</a:t>
            </a:r>
          </a:p>
        </p:txBody>
      </p:sp>
      <p:sp>
        <p:nvSpPr>
          <p:cNvPr id="45" name="Shape 45"/>
          <p:cNvSpPr/>
          <p:nvPr/>
        </p:nvSpPr>
        <p:spPr>
          <a:xfrm>
            <a:off x="6184509" y="3212593"/>
            <a:ext cx="2880001" cy="360001"/>
          </a:xfrm>
          <a:prstGeom prst="rect">
            <a:avLst/>
          </a:prstGeom>
          <a:ln w="25400">
            <a:solidFill>
              <a:srgbClr val="8EB3E3"/>
            </a:solidFill>
          </a:ln>
        </p:spPr>
        <p:txBody>
          <a:bodyPr lIns="0" tIns="0" rIns="0" bIns="0" anchor="ctr"/>
          <a:lstStyle/>
          <a:p>
            <a:pPr lvl="0" algn="ctr">
              <a:defRPr sz="1400"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6184509" y="3238923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Представители инвестора</a:t>
            </a:r>
          </a:p>
        </p:txBody>
      </p:sp>
      <p:sp>
        <p:nvSpPr>
          <p:cNvPr id="47" name="Shape 47"/>
          <p:cNvSpPr/>
          <p:nvPr/>
        </p:nvSpPr>
        <p:spPr>
          <a:xfrm>
            <a:off x="6184509" y="3922477"/>
            <a:ext cx="2880001" cy="360001"/>
          </a:xfrm>
          <a:prstGeom prst="rect">
            <a:avLst/>
          </a:prstGeom>
          <a:ln w="25400">
            <a:solidFill>
              <a:srgbClr val="C7D9F1"/>
            </a:solidFill>
          </a:ln>
        </p:spPr>
        <p:txBody>
          <a:bodyPr lIns="0" tIns="0" rIns="0" bIns="0" anchor="ctr"/>
          <a:lstStyle/>
          <a:p>
            <a:pPr lvl="0" algn="ctr">
              <a:defRPr sz="1400"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6184509" y="3929293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Новые функции</a:t>
            </a:r>
          </a:p>
        </p:txBody>
      </p:sp>
      <p:sp>
        <p:nvSpPr>
          <p:cNvPr id="49" name="Shape 49"/>
          <p:cNvSpPr/>
          <p:nvPr/>
        </p:nvSpPr>
        <p:spPr>
          <a:xfrm>
            <a:off x="6184509" y="4632363"/>
            <a:ext cx="2880001" cy="360001"/>
          </a:xfrm>
          <a:prstGeom prst="rect">
            <a:avLst/>
          </a:prstGeom>
          <a:ln w="25400">
            <a:solidFill>
              <a:srgbClr val="C9F1FF"/>
            </a:solidFill>
          </a:ln>
        </p:spPr>
        <p:txBody>
          <a:bodyPr lIns="0" tIns="0" rIns="0" bIns="0" anchor="ctr"/>
          <a:lstStyle/>
          <a:p>
            <a:pPr lvl="0" algn="ctr">
              <a:defRPr sz="1400"/>
            </a:pPr>
            <a:endParaRPr/>
          </a:p>
        </p:txBody>
      </p:sp>
      <p:sp>
        <p:nvSpPr>
          <p:cNvPr id="50" name="Shape 50"/>
          <p:cNvSpPr/>
          <p:nvPr/>
        </p:nvSpPr>
        <p:spPr>
          <a:xfrm>
            <a:off x="6184509" y="4654640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Новые партнеры</a:t>
            </a:r>
          </a:p>
        </p:txBody>
      </p:sp>
      <p:sp>
        <p:nvSpPr>
          <p:cNvPr id="51" name="Shape 51"/>
          <p:cNvSpPr/>
          <p:nvPr/>
        </p:nvSpPr>
        <p:spPr>
          <a:xfrm>
            <a:off x="6812774" y="2769600"/>
            <a:ext cx="162347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300" b="1"/>
            </a:lvl1pPr>
          </a:lstStyle>
          <a:p>
            <a:pPr lvl="0">
              <a:defRPr sz="1800" b="0"/>
            </a:pPr>
            <a:r>
              <a:rPr sz="2300" b="1"/>
              <a:t>+</a:t>
            </a:r>
          </a:p>
        </p:txBody>
      </p:sp>
      <p:sp>
        <p:nvSpPr>
          <p:cNvPr id="52" name="Shape 52"/>
          <p:cNvSpPr/>
          <p:nvPr/>
        </p:nvSpPr>
        <p:spPr>
          <a:xfrm>
            <a:off x="1994173" y="1609152"/>
            <a:ext cx="37744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 b="1" spc="-59"/>
            </a:lvl1pPr>
          </a:lstStyle>
          <a:p>
            <a:pPr lvl="0">
              <a:defRPr sz="1800" b="0" spc="0"/>
            </a:pPr>
            <a:r>
              <a:rPr sz="1500" b="1" spc="-59"/>
              <a:t>ДО</a:t>
            </a:r>
          </a:p>
        </p:txBody>
      </p:sp>
      <p:sp>
        <p:nvSpPr>
          <p:cNvPr id="53" name="Shape 53"/>
          <p:cNvSpPr/>
          <p:nvPr/>
        </p:nvSpPr>
        <p:spPr>
          <a:xfrm>
            <a:off x="7247650" y="1759407"/>
            <a:ext cx="753720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 b="1" spc="-59"/>
            </a:lvl1pPr>
          </a:lstStyle>
          <a:p>
            <a:pPr lvl="0">
              <a:defRPr sz="1800" b="0" spc="0"/>
            </a:pPr>
            <a:r>
              <a:rPr sz="1500" b="1" spc="-59"/>
              <a:t>ПОСЛЕ</a:t>
            </a:r>
          </a:p>
        </p:txBody>
      </p:sp>
      <p:sp>
        <p:nvSpPr>
          <p:cNvPr id="54" name="Shape 54"/>
          <p:cNvSpPr/>
          <p:nvPr/>
        </p:nvSpPr>
        <p:spPr>
          <a:xfrm>
            <a:off x="1373528" y="3082479"/>
            <a:ext cx="1634972" cy="16349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55" name="Shape 55"/>
          <p:cNvSpPr/>
          <p:nvPr/>
        </p:nvSpPr>
        <p:spPr>
          <a:xfrm>
            <a:off x="4330945" y="3833786"/>
            <a:ext cx="1270001" cy="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6812774" y="3486290"/>
            <a:ext cx="162347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300" b="1"/>
            </a:lvl1pPr>
          </a:lstStyle>
          <a:p>
            <a:pPr lvl="0">
              <a:defRPr sz="1800" b="0"/>
            </a:pPr>
            <a:r>
              <a:rPr sz="2300" b="1"/>
              <a:t>+</a:t>
            </a:r>
          </a:p>
        </p:txBody>
      </p:sp>
      <p:sp>
        <p:nvSpPr>
          <p:cNvPr id="57" name="Shape 57"/>
          <p:cNvSpPr/>
          <p:nvPr/>
        </p:nvSpPr>
        <p:spPr>
          <a:xfrm>
            <a:off x="6812774" y="4200435"/>
            <a:ext cx="162347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300" b="1"/>
            </a:lvl1pPr>
          </a:lstStyle>
          <a:p>
            <a:pPr lvl="0">
              <a:defRPr sz="1800" b="0"/>
            </a:pPr>
            <a:r>
              <a:rPr sz="2300" b="1"/>
              <a:t>+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2310863" y="4957194"/>
            <a:ext cx="1677981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Не менее 2 избранных членов</a:t>
            </a:r>
          </a:p>
        </p:txBody>
      </p:sp>
      <p:sp>
        <p:nvSpPr>
          <p:cNvPr id="60" name="Shape 60"/>
          <p:cNvSpPr/>
          <p:nvPr/>
        </p:nvSpPr>
        <p:spPr>
          <a:xfrm>
            <a:off x="2320173" y="5813018"/>
            <a:ext cx="16907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10-20 публичных персон</a:t>
            </a:r>
          </a:p>
        </p:txBody>
      </p:sp>
      <p:sp>
        <p:nvSpPr>
          <p:cNvPr id="61" name="Shape 61"/>
          <p:cNvSpPr/>
          <p:nvPr/>
        </p:nvSpPr>
        <p:spPr>
          <a:xfrm>
            <a:off x="4134599" y="5743768"/>
            <a:ext cx="1654467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PR-поддержка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Лоббизм</a:t>
            </a:r>
          </a:p>
        </p:txBody>
      </p:sp>
      <p:sp>
        <p:nvSpPr>
          <p:cNvPr id="62" name="Shape 62"/>
          <p:cNvSpPr/>
          <p:nvPr/>
        </p:nvSpPr>
        <p:spPr>
          <a:xfrm>
            <a:off x="4156436" y="4957194"/>
            <a:ext cx="1618159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Мониторинг и контроль 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Подготовка отчетов</a:t>
            </a:r>
          </a:p>
        </p:txBody>
      </p:sp>
      <p:sp>
        <p:nvSpPr>
          <p:cNvPr id="63" name="Shape 63"/>
          <p:cNvSpPr/>
          <p:nvPr/>
        </p:nvSpPr>
        <p:spPr>
          <a:xfrm>
            <a:off x="4141537" y="3690434"/>
            <a:ext cx="1654467" cy="556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Консультации CEO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Согласование стратегических решений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Развитие сети партнеров</a:t>
            </a:r>
          </a:p>
        </p:txBody>
      </p:sp>
      <p:sp>
        <p:nvSpPr>
          <p:cNvPr id="64" name="Shape 64"/>
          <p:cNvSpPr/>
          <p:nvPr/>
        </p:nvSpPr>
        <p:spPr>
          <a:xfrm>
            <a:off x="5936050" y="3690434"/>
            <a:ext cx="1624572" cy="556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Собирается по мере необходимости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Члены могут действовать независимо друг от друга</a:t>
            </a:r>
          </a:p>
        </p:txBody>
      </p:sp>
      <p:sp>
        <p:nvSpPr>
          <p:cNvPr id="65" name="Shape 65"/>
          <p:cNvSpPr/>
          <p:nvPr/>
        </p:nvSpPr>
        <p:spPr>
          <a:xfrm>
            <a:off x="2306352" y="2291807"/>
            <a:ext cx="1708400" cy="972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1-2 представителя проекта (обычно фаундер /  CEO и фин. директор)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1-2 представителя инвестора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1-2 независимых члена (эксперта)</a:t>
            </a:r>
          </a:p>
        </p:txBody>
      </p:sp>
      <p:sp>
        <p:nvSpPr>
          <p:cNvPr id="66" name="Shape 66"/>
          <p:cNvSpPr>
            <a:spLocks noGrp="1"/>
          </p:cNvSpPr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3</a:t>
            </a:fld>
            <a:endParaRPr sz="1000" b="1"/>
          </a:p>
        </p:txBody>
      </p:sp>
      <p:sp>
        <p:nvSpPr>
          <p:cNvPr id="67" name="Shape 67"/>
          <p:cNvSpPr/>
          <p:nvPr/>
        </p:nvSpPr>
        <p:spPr>
          <a:xfrm>
            <a:off x="480332" y="2693205"/>
            <a:ext cx="1677981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Совет директоров</a:t>
            </a:r>
          </a:p>
        </p:txBody>
      </p:sp>
      <p:sp>
        <p:nvSpPr>
          <p:cNvPr id="68" name="Shape 68"/>
          <p:cNvSpPr/>
          <p:nvPr/>
        </p:nvSpPr>
        <p:spPr>
          <a:xfrm>
            <a:off x="7721673" y="2701909"/>
            <a:ext cx="16384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Высокая</a:t>
            </a:r>
          </a:p>
        </p:txBody>
      </p:sp>
      <p:sp>
        <p:nvSpPr>
          <p:cNvPr id="69" name="Shape 69"/>
          <p:cNvSpPr/>
          <p:nvPr/>
        </p:nvSpPr>
        <p:spPr>
          <a:xfrm>
            <a:off x="4134599" y="2473315"/>
            <a:ext cx="1654467" cy="556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Утверждение бизнес-модели и стратегии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Ключевые назначения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Рассмотрение отчетов</a:t>
            </a:r>
          </a:p>
        </p:txBody>
      </p:sp>
      <p:sp>
        <p:nvSpPr>
          <p:cNvPr id="70" name="Shape 70"/>
          <p:cNvSpPr/>
          <p:nvPr/>
        </p:nvSpPr>
        <p:spPr>
          <a:xfrm>
            <a:off x="5936849" y="2499413"/>
            <a:ext cx="1635043" cy="556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Регулярно собирается 1 раз в 3-6 мес.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Может созываться вне очереди членом СД</a:t>
            </a:r>
          </a:p>
        </p:txBody>
      </p:sp>
      <p:sp>
        <p:nvSpPr>
          <p:cNvPr id="71" name="Shape 71"/>
          <p:cNvSpPr/>
          <p:nvPr/>
        </p:nvSpPr>
        <p:spPr>
          <a:xfrm>
            <a:off x="310974" y="802079"/>
            <a:ext cx="174853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 b="1">
                <a:solidFill>
                  <a:srgbClr val="1F497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1F497D"/>
                </a:solidFill>
              </a:rPr>
              <a:t>Орган управления</a:t>
            </a:r>
          </a:p>
        </p:txBody>
      </p:sp>
      <p:sp>
        <p:nvSpPr>
          <p:cNvPr id="72" name="Shape 72"/>
          <p:cNvSpPr/>
          <p:nvPr/>
        </p:nvSpPr>
        <p:spPr>
          <a:xfrm>
            <a:off x="2689986" y="800281"/>
            <a:ext cx="733994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 b="1">
                <a:solidFill>
                  <a:srgbClr val="1F497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1F497D"/>
                </a:solidFill>
              </a:rPr>
              <a:t>Состав</a:t>
            </a:r>
          </a:p>
        </p:txBody>
      </p:sp>
      <p:sp>
        <p:nvSpPr>
          <p:cNvPr id="73" name="Shape 73"/>
          <p:cNvSpPr/>
          <p:nvPr/>
        </p:nvSpPr>
        <p:spPr>
          <a:xfrm>
            <a:off x="4054461" y="802079"/>
            <a:ext cx="16937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>
                <a:solidFill>
                  <a:srgbClr val="1F497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1F497D"/>
                </a:solidFill>
              </a:rPr>
              <a:t>Функционал</a:t>
            </a:r>
          </a:p>
        </p:txBody>
      </p:sp>
      <p:sp>
        <p:nvSpPr>
          <p:cNvPr id="74" name="Shape 74"/>
          <p:cNvSpPr/>
          <p:nvPr/>
        </p:nvSpPr>
        <p:spPr>
          <a:xfrm>
            <a:off x="5847260" y="802079"/>
            <a:ext cx="164782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>
                <a:solidFill>
                  <a:srgbClr val="1F497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1F497D"/>
                </a:solidFill>
              </a:rPr>
              <a:t>Режим</a:t>
            </a:r>
          </a:p>
        </p:txBody>
      </p:sp>
      <p:sp>
        <p:nvSpPr>
          <p:cNvPr id="75" name="Shape 75"/>
          <p:cNvSpPr/>
          <p:nvPr/>
        </p:nvSpPr>
        <p:spPr>
          <a:xfrm>
            <a:off x="7637395" y="802079"/>
            <a:ext cx="168588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>
                <a:solidFill>
                  <a:srgbClr val="1F497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1F497D"/>
                </a:solidFill>
              </a:rPr>
              <a:t>Необходимость</a:t>
            </a:r>
          </a:p>
        </p:txBody>
      </p:sp>
      <p:sp>
        <p:nvSpPr>
          <p:cNvPr id="76" name="Shape 76"/>
          <p:cNvSpPr/>
          <p:nvPr/>
        </p:nvSpPr>
        <p:spPr>
          <a:xfrm>
            <a:off x="460274" y="3751020"/>
            <a:ext cx="1661422" cy="418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Экспертный совет (иногда Научно-технический совет)</a:t>
            </a:r>
          </a:p>
        </p:txBody>
      </p:sp>
      <p:sp>
        <p:nvSpPr>
          <p:cNvPr id="77" name="Shape 77"/>
          <p:cNvSpPr/>
          <p:nvPr/>
        </p:nvSpPr>
        <p:spPr>
          <a:xfrm>
            <a:off x="7723626" y="3886828"/>
            <a:ext cx="16384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Средняя</a:t>
            </a:r>
          </a:p>
        </p:txBody>
      </p:sp>
      <p:sp>
        <p:nvSpPr>
          <p:cNvPr id="78" name="Shape 78"/>
          <p:cNvSpPr/>
          <p:nvPr/>
        </p:nvSpPr>
        <p:spPr>
          <a:xfrm>
            <a:off x="2291750" y="3751020"/>
            <a:ext cx="1670640" cy="418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5-10 представителей отрасли с положительной репутацией</a:t>
            </a:r>
          </a:p>
        </p:txBody>
      </p:sp>
      <p:sp>
        <p:nvSpPr>
          <p:cNvPr id="79" name="Shape 79"/>
          <p:cNvSpPr/>
          <p:nvPr/>
        </p:nvSpPr>
        <p:spPr>
          <a:xfrm>
            <a:off x="460659" y="4989957"/>
            <a:ext cx="1708400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Ревизионная комиссия</a:t>
            </a:r>
          </a:p>
        </p:txBody>
      </p:sp>
      <p:sp>
        <p:nvSpPr>
          <p:cNvPr id="80" name="Shape 80"/>
          <p:cNvSpPr/>
          <p:nvPr/>
        </p:nvSpPr>
        <p:spPr>
          <a:xfrm>
            <a:off x="7723626" y="5025172"/>
            <a:ext cx="16384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Низкая</a:t>
            </a:r>
          </a:p>
        </p:txBody>
      </p:sp>
      <p:sp>
        <p:nvSpPr>
          <p:cNvPr id="81" name="Shape 81"/>
          <p:cNvSpPr/>
          <p:nvPr/>
        </p:nvSpPr>
        <p:spPr>
          <a:xfrm>
            <a:off x="5936050" y="4952149"/>
            <a:ext cx="1624572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Под конкретные потребности</a:t>
            </a:r>
          </a:p>
        </p:txBody>
      </p:sp>
      <p:sp>
        <p:nvSpPr>
          <p:cNvPr id="82" name="Shape 82"/>
          <p:cNvSpPr/>
          <p:nvPr/>
        </p:nvSpPr>
        <p:spPr>
          <a:xfrm>
            <a:off x="478325" y="5818187"/>
            <a:ext cx="16907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Наблюдательный совет</a:t>
            </a:r>
          </a:p>
        </p:txBody>
      </p:sp>
      <p:sp>
        <p:nvSpPr>
          <p:cNvPr id="83" name="Shape 83"/>
          <p:cNvSpPr/>
          <p:nvPr/>
        </p:nvSpPr>
        <p:spPr>
          <a:xfrm>
            <a:off x="7723626" y="5774896"/>
            <a:ext cx="16384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Низкая</a:t>
            </a:r>
          </a:p>
        </p:txBody>
      </p:sp>
      <p:sp>
        <p:nvSpPr>
          <p:cNvPr id="84" name="Shape 84"/>
          <p:cNvSpPr/>
          <p:nvPr/>
        </p:nvSpPr>
        <p:spPr>
          <a:xfrm>
            <a:off x="5927878" y="5743768"/>
            <a:ext cx="1654467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Регулярно собирается 1 раз в 6-9 мес.</a:t>
            </a:r>
          </a:p>
        </p:txBody>
      </p:sp>
      <p:sp>
        <p:nvSpPr>
          <p:cNvPr id="85" name="Shape 85"/>
          <p:cNvSpPr/>
          <p:nvPr/>
        </p:nvSpPr>
        <p:spPr>
          <a:xfrm>
            <a:off x="480332" y="1481108"/>
            <a:ext cx="1677981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 dirty="0"/>
              <a:t>Собрание акционеров (участников)</a:t>
            </a:r>
          </a:p>
        </p:txBody>
      </p:sp>
      <p:sp>
        <p:nvSpPr>
          <p:cNvPr id="86" name="Shape 86"/>
          <p:cNvSpPr/>
          <p:nvPr/>
        </p:nvSpPr>
        <p:spPr>
          <a:xfrm>
            <a:off x="7695269" y="1527495"/>
            <a:ext cx="1638434" cy="141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/>
              <a:t>Высокая</a:t>
            </a:r>
          </a:p>
        </p:txBody>
      </p:sp>
      <p:sp>
        <p:nvSpPr>
          <p:cNvPr id="87" name="Shape 87"/>
          <p:cNvSpPr/>
          <p:nvPr/>
        </p:nvSpPr>
        <p:spPr>
          <a:xfrm>
            <a:off x="2288841" y="1481108"/>
            <a:ext cx="1708399" cy="27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marL="17145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  <a:defRPr sz="1000" spc="-39"/>
            </a:lvl1pPr>
          </a:lstStyle>
          <a:p>
            <a:pPr lvl="0">
              <a:defRPr sz="1800" spc="0"/>
            </a:pPr>
            <a:r>
              <a:rPr sz="1000" spc="-39" dirty="0"/>
              <a:t>Согласно распределению долей в капитале</a:t>
            </a:r>
          </a:p>
        </p:txBody>
      </p:sp>
      <p:sp>
        <p:nvSpPr>
          <p:cNvPr id="88" name="Shape 88"/>
          <p:cNvSpPr/>
          <p:nvPr/>
        </p:nvSpPr>
        <p:spPr>
          <a:xfrm>
            <a:off x="4164592" y="1300417"/>
            <a:ext cx="1635203" cy="695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Утверждение руководящих органов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Изменение Устава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Утверждение  отчетов и  балансов</a:t>
            </a:r>
          </a:p>
        </p:txBody>
      </p:sp>
      <p:sp>
        <p:nvSpPr>
          <p:cNvPr id="89" name="Shape 89"/>
          <p:cNvSpPr/>
          <p:nvPr/>
        </p:nvSpPr>
        <p:spPr>
          <a:xfrm>
            <a:off x="5936775" y="1446509"/>
            <a:ext cx="1635203" cy="418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Не реже 1-го раза в год</a:t>
            </a:r>
            <a:endParaRPr sz="1000" spc="-39">
              <a:solidFill>
                <a:srgbClr val="FFFFFF"/>
              </a:solidFill>
            </a:endParaRPr>
          </a:p>
          <a:p>
            <a:pPr marL="171450" lvl="0" indent="-171450">
              <a:lnSpc>
                <a:spcPct val="90000"/>
              </a:lnSpc>
              <a:buClr>
                <a:srgbClr val="1F497D"/>
              </a:buClr>
              <a:buSzPct val="100000"/>
              <a:buFont typeface="Wingdings"/>
              <a:buChar char="•"/>
            </a:pPr>
            <a:r>
              <a:rPr sz="1000" spc="-39"/>
              <a:t>Может созываться вне очереди</a:t>
            </a:r>
          </a:p>
        </p:txBody>
      </p:sp>
      <p:sp>
        <p:nvSpPr>
          <p:cNvPr id="90" name="Shape 90"/>
          <p:cNvSpPr/>
          <p:nvPr/>
        </p:nvSpPr>
        <p:spPr>
          <a:xfrm flipV="1">
            <a:off x="2169690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1" name="Shape 91"/>
          <p:cNvSpPr/>
          <p:nvPr/>
        </p:nvSpPr>
        <p:spPr>
          <a:xfrm flipV="1">
            <a:off x="4014825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2" name="Shape 92"/>
          <p:cNvSpPr/>
          <p:nvPr/>
        </p:nvSpPr>
        <p:spPr>
          <a:xfrm flipV="1">
            <a:off x="5801029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3" name="Shape 93"/>
          <p:cNvSpPr/>
          <p:nvPr/>
        </p:nvSpPr>
        <p:spPr>
          <a:xfrm flipV="1">
            <a:off x="7587233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349618" y="2171679"/>
            <a:ext cx="9205159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350421" y="3373204"/>
            <a:ext cx="9205158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307155" y="4541517"/>
            <a:ext cx="9205158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350421" y="5649891"/>
            <a:ext cx="9205158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Macintosh PowerPoint</Application>
  <PresentationFormat>A4 Paper (210x297 mm)</PresentationFormat>
  <Paragraphs>64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Egor Zhebin</cp:lastModifiedBy>
  <cp:revision>1</cp:revision>
  <dcterms:modified xsi:type="dcterms:W3CDTF">2014-12-30T06:27:30Z</dcterms:modified>
</cp:coreProperties>
</file>